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A75A-F963-4F39-A6F0-ED21674ADB72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9BC3-7150-4898-B811-C51EDF751E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52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A75A-F963-4F39-A6F0-ED21674ADB72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9BC3-7150-4898-B811-C51EDF751E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25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A75A-F963-4F39-A6F0-ED21674ADB72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9BC3-7150-4898-B811-C51EDF751E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16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A75A-F963-4F39-A6F0-ED21674ADB72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9BC3-7150-4898-B811-C51EDF751E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8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A75A-F963-4F39-A6F0-ED21674ADB72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9BC3-7150-4898-B811-C51EDF751E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44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A75A-F963-4F39-A6F0-ED21674ADB72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9BC3-7150-4898-B811-C51EDF751E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04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A75A-F963-4F39-A6F0-ED21674ADB72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9BC3-7150-4898-B811-C51EDF751E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26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A75A-F963-4F39-A6F0-ED21674ADB72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9BC3-7150-4898-B811-C51EDF751E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13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A75A-F963-4F39-A6F0-ED21674ADB72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9BC3-7150-4898-B811-C51EDF751E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38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A75A-F963-4F39-A6F0-ED21674ADB72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9BC3-7150-4898-B811-C51EDF751E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40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A75A-F963-4F39-A6F0-ED21674ADB72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9BC3-7150-4898-B811-C51EDF751E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73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67544" y="60162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3A75A-F963-4F39-A6F0-ED21674ADB72}" type="datetimeFigureOut">
              <a:rPr lang="fr-FR" smtClean="0"/>
              <a:pPr/>
              <a:t>20/02/2017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69BC3-7150-4898-B811-C51EDF751EF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0" y="6519827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/>
                <a:cs typeface="Calibri"/>
              </a:rPr>
              <a:t>© D. Araujo / H. </a:t>
            </a:r>
            <a:r>
              <a:rPr lang="fr-FR" sz="1200" dirty="0" err="1" smtClean="0">
                <a:latin typeface="Calibri"/>
                <a:cs typeface="Calibri"/>
              </a:rPr>
              <a:t>Orivel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9432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alreaders.com/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bnnVCXPKmI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s://www.youtube.com/watch?v=f8CF15HJJ-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quizlet.com/_2vz0v0" TargetMode="External"/><Relationship Id="rId3" Type="http://schemas.openxmlformats.org/officeDocument/2006/relationships/hyperlink" Target="http://eslnotepad.blogspot.fr/2010/06/michelle-obama-fights-childhood-obesity.html" TargetMode="External"/><Relationship Id="rId7" Type="http://schemas.openxmlformats.org/officeDocument/2006/relationships/hyperlink" Target="https://quizlet.com/_2vz0l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earningapps.org/watch?v=pwx6eapat16" TargetMode="External"/><Relationship Id="rId5" Type="http://schemas.openxmlformats.org/officeDocument/2006/relationships/hyperlink" Target="https://www.choosemyplate.gov/myplate-tip-sheets" TargetMode="External"/><Relationship Id="rId4" Type="http://schemas.openxmlformats.org/officeDocument/2006/relationships/hyperlink" Target="https://www.playposit.com/listcode/544194/tda9d9" TargetMode="External"/><Relationship Id="rId9" Type="http://schemas.openxmlformats.org/officeDocument/2006/relationships/hyperlink" Target="https://quizlet.com/_2x7ca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9MOqsTWek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gerbouger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87624" y="2204864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OUR NEW YEAR’S RESOLUTION : </a:t>
            </a:r>
          </a:p>
          <a:p>
            <a:pPr algn="ctr"/>
            <a:r>
              <a:rPr lang="fr-FR" sz="4800" b="1" dirty="0" smtClean="0"/>
              <a:t>LET’S EAT HEALTHY</a:t>
            </a:r>
          </a:p>
          <a:p>
            <a:pPr algn="ctr"/>
            <a:r>
              <a:rPr lang="fr-FR" sz="4800" b="1" dirty="0" smtClean="0"/>
              <a:t>3</a:t>
            </a:r>
            <a:r>
              <a:rPr lang="fr-FR" sz="4800" b="1" baseline="30000" dirty="0" smtClean="0"/>
              <a:t>e</a:t>
            </a:r>
            <a:r>
              <a:rPr lang="fr-FR" sz="4800" b="1" dirty="0" smtClean="0"/>
              <a:t> / 2de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42752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" y="63594"/>
            <a:ext cx="4139952" cy="126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70678" y="40369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LIAISON COLLEGE LYCEE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66222" y="1328579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/>
              <a:t>Séquence pédagogique vers B1 pour tendre vers plus d’autonomie dans les 5 activités langagières : </a:t>
            </a:r>
          </a:p>
          <a:p>
            <a:pPr algn="ctr"/>
            <a:endParaRPr lang="fr-FR" sz="2000" u="sng" dirty="0" smtClean="0"/>
          </a:p>
          <a:p>
            <a:r>
              <a:rPr lang="fr-FR" sz="2000" dirty="0" smtClean="0"/>
              <a:t>-CO avec prise de notes en 3eme (« introduction avec Super Size Me »).</a:t>
            </a:r>
          </a:p>
          <a:p>
            <a:r>
              <a:rPr lang="fr-FR" sz="2000" dirty="0" smtClean="0"/>
              <a:t>-CE en groupes avec un dictionnaire bilingue afin de favoriser leur autonomie.</a:t>
            </a:r>
          </a:p>
          <a:p>
            <a:r>
              <a:rPr lang="fr-FR" sz="2000" dirty="0" smtClean="0"/>
              <a:t>-pratiquer la POC ( et sa prononciation avec l’assistante ET ENT grâce au lien accessible </a:t>
            </a:r>
            <a:r>
              <a:rPr lang="fr-FR" sz="2000" dirty="0"/>
              <a:t>toute l’année (</a:t>
            </a:r>
            <a:r>
              <a:rPr lang="fr-FR" sz="2000" dirty="0">
                <a:hlinkClick r:id="rId3"/>
              </a:rPr>
              <a:t>https://</a:t>
            </a:r>
            <a:r>
              <a:rPr lang="fr-FR" sz="2000" dirty="0" smtClean="0">
                <a:hlinkClick r:id="rId3"/>
              </a:rPr>
              <a:t>www.naturalreaders.com/index.html</a:t>
            </a:r>
            <a:r>
              <a:rPr lang="fr-FR" sz="2000" dirty="0" smtClean="0"/>
              <a:t> )</a:t>
            </a:r>
          </a:p>
          <a:p>
            <a:r>
              <a:rPr lang="fr-FR" sz="2000" dirty="0" smtClean="0"/>
              <a:t>-méthodologie : savoir se servir d’un dictionnaire (AP) et savoir expliquer et argumenter (affiches).</a:t>
            </a:r>
          </a:p>
          <a:p>
            <a:r>
              <a:rPr lang="fr-FR" sz="2000" dirty="0" smtClean="0"/>
              <a:t>-la mémorisation sans cesse travaillée en classe ou via ENT, </a:t>
            </a:r>
            <a:r>
              <a:rPr lang="fr-FR" sz="2000" dirty="0" err="1" smtClean="0"/>
              <a:t>learningapps</a:t>
            </a:r>
            <a:r>
              <a:rPr lang="fr-FR" sz="2000" dirty="0" smtClean="0"/>
              <a:t> ou </a:t>
            </a:r>
            <a:r>
              <a:rPr lang="fr-FR" sz="2000" dirty="0" err="1" smtClean="0"/>
              <a:t>quizlet</a:t>
            </a:r>
            <a:r>
              <a:rPr lang="fr-FR" sz="2000" dirty="0"/>
              <a:t> </a:t>
            </a:r>
            <a:r>
              <a:rPr lang="fr-FR" sz="2000" dirty="0" smtClean="0"/>
              <a:t>/ être acteur de son apprentissage et créer car on retient mieux que ce qu’on utilise</a:t>
            </a:r>
            <a:r>
              <a:rPr lang="fr-FR" sz="2000" dirty="0"/>
              <a:t>.</a:t>
            </a:r>
            <a:endParaRPr lang="fr-FR" sz="2000" dirty="0" smtClean="0"/>
          </a:p>
          <a:p>
            <a:r>
              <a:rPr lang="fr-FR" sz="2000" dirty="0" smtClean="0"/>
              <a:t>-un choix de supports résolument authentiques et variés.</a:t>
            </a:r>
          </a:p>
          <a:p>
            <a:r>
              <a:rPr lang="fr-FR" sz="2000" dirty="0" smtClean="0"/>
              <a:t>-tenir compte des auditifs, visuels et kinesthésiques dans la variété des activités.</a:t>
            </a:r>
          </a:p>
          <a:p>
            <a:r>
              <a:rPr lang="fr-FR" sz="2000" dirty="0" smtClean="0"/>
              <a:t>-passer du stade des connaissances aux compétences.</a:t>
            </a:r>
          </a:p>
          <a:p>
            <a:endParaRPr lang="fr-FR" sz="2000" dirty="0" smtClean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779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92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" y="1484784"/>
            <a:ext cx="9083401" cy="31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5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83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" y="1604711"/>
            <a:ext cx="914609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4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8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17"/>
            <a:ext cx="3851920" cy="117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283968" y="222505"/>
            <a:ext cx="511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Les </a:t>
            </a:r>
            <a:r>
              <a:rPr lang="fr-FR" sz="3600" b="1" dirty="0" smtClean="0"/>
              <a:t>objectifs en </a:t>
            </a:r>
            <a:r>
              <a:rPr lang="fr-FR" sz="3600" b="1" dirty="0" smtClean="0"/>
              <a:t>3eme :</a:t>
            </a:r>
            <a:endParaRPr lang="fr-FR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02" y="1134160"/>
            <a:ext cx="7272398" cy="57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8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860032" y="33265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LES OUTILS NUMERIQUES UTILISES :</a:t>
            </a:r>
            <a:endParaRPr lang="fr-FR" sz="2800" b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482910" y="3060645"/>
            <a:ext cx="3640477" cy="934579"/>
            <a:chOff x="5284140" y="3626471"/>
            <a:chExt cx="3640477" cy="93457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140" y="3828961"/>
              <a:ext cx="2252547" cy="519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7536687" y="3626471"/>
              <a:ext cx="1387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Créer des exercices interactifs</a:t>
              </a:r>
              <a:endParaRPr lang="fr-FR" sz="1600" dirty="0"/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5284140" y="3664329"/>
              <a:ext cx="3506185" cy="89672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82126" y="5085184"/>
            <a:ext cx="3236641" cy="1077218"/>
            <a:chOff x="5826292" y="5042329"/>
            <a:chExt cx="3236641" cy="1077218"/>
          </a:xfrm>
        </p:grpSpPr>
        <p:sp>
          <p:nvSpPr>
            <p:cNvPr id="9" name="ZoneTexte 8"/>
            <p:cNvSpPr txBox="1"/>
            <p:nvPr/>
          </p:nvSpPr>
          <p:spPr>
            <a:xfrm>
              <a:off x="6583961" y="5098476"/>
              <a:ext cx="2478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Logiciel de TBI/VPI</a:t>
              </a:r>
            </a:p>
            <a:p>
              <a:r>
                <a:rPr lang="fr-FR" dirty="0"/>
                <a:t>p</a:t>
              </a:r>
              <a:r>
                <a:rPr lang="fr-FR" dirty="0" smtClean="0"/>
                <a:t>our </a:t>
              </a:r>
              <a:r>
                <a:rPr lang="fr-FR" dirty="0" err="1" smtClean="0"/>
                <a:t>rebrasser</a:t>
              </a:r>
              <a:r>
                <a:rPr lang="fr-FR" dirty="0" smtClean="0"/>
                <a:t>, travailler.</a:t>
              </a:r>
              <a:endParaRPr lang="fr-FR" dirty="0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5826292" y="5042329"/>
              <a:ext cx="2964033" cy="10772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209" y="5166101"/>
              <a:ext cx="647700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e 12"/>
          <p:cNvGrpSpPr/>
          <p:nvPr/>
        </p:nvGrpSpPr>
        <p:grpSpPr>
          <a:xfrm>
            <a:off x="537820" y="4132291"/>
            <a:ext cx="3705588" cy="733967"/>
            <a:chOff x="4898860" y="2114798"/>
            <a:chExt cx="3705588" cy="73396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900" y="2204865"/>
              <a:ext cx="1640754" cy="64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à coins arrondis 2"/>
            <p:cNvSpPr/>
            <p:nvPr/>
          </p:nvSpPr>
          <p:spPr>
            <a:xfrm>
              <a:off x="4898860" y="2114798"/>
              <a:ext cx="3705588" cy="733967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840252" y="2204865"/>
              <a:ext cx="1764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Créer des </a:t>
              </a:r>
              <a:r>
                <a:rPr lang="fr-FR" sz="1600" dirty="0" err="1" smtClean="0"/>
                <a:t>flashcards</a:t>
              </a:r>
              <a:r>
                <a:rPr lang="fr-FR" sz="1600" dirty="0" smtClean="0"/>
                <a:t> sonores</a:t>
              </a:r>
              <a:endParaRPr lang="fr-FR" sz="1600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82910" y="1585489"/>
            <a:ext cx="3491880" cy="1339620"/>
            <a:chOff x="0" y="1640783"/>
            <a:chExt cx="3491880" cy="133962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788628"/>
              <a:ext cx="1728191" cy="93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à coins arrondis 13"/>
            <p:cNvSpPr/>
            <p:nvPr/>
          </p:nvSpPr>
          <p:spPr>
            <a:xfrm>
              <a:off x="0" y="1640783"/>
              <a:ext cx="3491880" cy="1339620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051720" y="1778245"/>
              <a:ext cx="12630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Créer un jeu </a:t>
              </a:r>
              <a:r>
                <a:rPr lang="fr-FR" sz="1400" dirty="0" err="1" smtClean="0"/>
                <a:t>Dobble</a:t>
              </a:r>
              <a:r>
                <a:rPr lang="fr-FR" sz="1400" dirty="0" smtClean="0"/>
                <a:t> pour mémoriser le vocabulaire</a:t>
              </a:r>
              <a:endParaRPr lang="fr-FR" sz="14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4750286" y="1198550"/>
            <a:ext cx="3907581" cy="704330"/>
            <a:chOff x="4768875" y="1585489"/>
            <a:chExt cx="3907581" cy="70433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875" y="1585489"/>
              <a:ext cx="1622474" cy="704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à coins arrondis 16"/>
            <p:cNvSpPr/>
            <p:nvPr/>
          </p:nvSpPr>
          <p:spPr>
            <a:xfrm>
              <a:off x="4860032" y="1585489"/>
              <a:ext cx="3816424" cy="704330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588224" y="1608968"/>
              <a:ext cx="17810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Créer des images interactives</a:t>
              </a:r>
              <a:endParaRPr lang="fr-FR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325904" y="2028388"/>
            <a:ext cx="3341657" cy="896721"/>
            <a:chOff x="687711" y="1340768"/>
            <a:chExt cx="3341657" cy="896721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366" y="1384315"/>
              <a:ext cx="828675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1951555" y="1406492"/>
              <a:ext cx="20778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Communication</a:t>
              </a:r>
            </a:p>
            <a:p>
              <a:r>
                <a:rPr lang="fr-FR" sz="1600" dirty="0" smtClean="0"/>
                <a:t>Forums</a:t>
              </a:r>
            </a:p>
            <a:p>
              <a:r>
                <a:rPr lang="fr-FR" sz="1600" dirty="0" smtClean="0"/>
                <a:t>Dépôt de documents</a:t>
              </a:r>
              <a:endParaRPr lang="fr-FR" sz="1600" dirty="0"/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687711" y="1340768"/>
              <a:ext cx="3341657" cy="89672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887359" y="3032507"/>
            <a:ext cx="4051597" cy="793774"/>
            <a:chOff x="4768875" y="3750534"/>
            <a:chExt cx="4051597" cy="793774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170" y="3750534"/>
              <a:ext cx="2422378" cy="79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à coins arrondis 19"/>
            <p:cNvSpPr/>
            <p:nvPr/>
          </p:nvSpPr>
          <p:spPr>
            <a:xfrm>
              <a:off x="4768875" y="3750534"/>
              <a:ext cx="4051597" cy="793774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7287548" y="3891642"/>
              <a:ext cx="13889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Créer un quiz sur une vidéo</a:t>
              </a:r>
              <a:endParaRPr lang="fr-FR" sz="1600" dirty="0"/>
            </a:p>
          </p:txBody>
        </p:sp>
      </p:grpSp>
      <p:pic>
        <p:nvPicPr>
          <p:cNvPr id="11266" name="Picture 2" descr="Résultat d’images pour edubas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5780" y="3995224"/>
            <a:ext cx="1260260" cy="914374"/>
          </a:xfrm>
          <a:prstGeom prst="rect">
            <a:avLst/>
          </a:prstGeom>
          <a:noFill/>
        </p:spPr>
      </p:pic>
      <p:pic>
        <p:nvPicPr>
          <p:cNvPr id="11268" name="Picture 4" descr="Résultat d’images pour eclipsecrosswor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75648" y="3969060"/>
            <a:ext cx="3168352" cy="792088"/>
          </a:xfrm>
          <a:prstGeom prst="rect">
            <a:avLst/>
          </a:prstGeom>
          <a:noFill/>
        </p:spPr>
      </p:pic>
      <p:pic>
        <p:nvPicPr>
          <p:cNvPr id="11270" name="Picture 6" descr="Résultat d’images pour madmagz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63945" y="4909598"/>
            <a:ext cx="1861795" cy="895136"/>
          </a:xfrm>
          <a:prstGeom prst="rect">
            <a:avLst/>
          </a:prstGeom>
          <a:noFill/>
        </p:spPr>
      </p:pic>
      <p:pic>
        <p:nvPicPr>
          <p:cNvPr id="11272" name="Picture 8" descr="Résultat d’images pour lire l'actu .f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26693" y="4866258"/>
            <a:ext cx="1831210" cy="936104"/>
          </a:xfrm>
          <a:prstGeom prst="rect">
            <a:avLst/>
          </a:prstGeom>
          <a:noFill/>
        </p:spPr>
      </p:pic>
      <p:pic>
        <p:nvPicPr>
          <p:cNvPr id="11274" name="Picture 10" descr="Résultat d’images pour europress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652" y="5846305"/>
            <a:ext cx="1295400" cy="647700"/>
          </a:xfrm>
          <a:prstGeom prst="rect">
            <a:avLst/>
          </a:prstGeom>
          <a:noFill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60" y="5639098"/>
            <a:ext cx="2360135" cy="10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8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17"/>
            <a:ext cx="3563888" cy="108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860032" y="188640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DEROULE DU PROJET :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94878" y="1052736"/>
            <a:ext cx="93303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</a:t>
            </a:r>
            <a:r>
              <a:rPr lang="fr-FR" sz="1600" b="1" u="sng" dirty="0" smtClean="0"/>
              <a:t>En 3eme :</a:t>
            </a:r>
          </a:p>
          <a:p>
            <a:endParaRPr lang="fr-FR" sz="2000" b="1" u="sng" dirty="0"/>
          </a:p>
          <a:p>
            <a:pPr lvl="0"/>
            <a:r>
              <a:rPr lang="fr-FR" sz="1600" dirty="0" smtClean="0"/>
              <a:t>Introduction  </a:t>
            </a:r>
            <a:r>
              <a:rPr lang="fr-FR" sz="1600" dirty="0"/>
              <a:t>avec le début du film « Super size me </a:t>
            </a:r>
            <a:r>
              <a:rPr lang="fr-FR" sz="1600" dirty="0" smtClean="0"/>
              <a:t>»  : vers le lycée (CO avec prise de notes)</a:t>
            </a:r>
          </a:p>
          <a:p>
            <a:pPr lvl="0"/>
            <a:endParaRPr lang="fr-FR" sz="1600" dirty="0"/>
          </a:p>
          <a:p>
            <a:pPr lvl="0"/>
            <a:r>
              <a:rPr lang="fr-FR" sz="1600" dirty="0" smtClean="0"/>
              <a:t>Intervention de l’infirmière / POI sur leurs habitudes alimentaires (avec l’assistante US).</a:t>
            </a:r>
          </a:p>
          <a:p>
            <a:pPr lvl="0"/>
            <a:endParaRPr lang="fr-FR" sz="1600" dirty="0" smtClean="0"/>
          </a:p>
          <a:p>
            <a:pPr lvl="0"/>
            <a:r>
              <a:rPr lang="fr-FR" sz="1600" dirty="0" smtClean="0"/>
              <a:t>affiche « </a:t>
            </a:r>
            <a:r>
              <a:rPr lang="fr-FR" sz="1600" dirty="0" err="1" smtClean="0"/>
              <a:t>eat</a:t>
            </a:r>
            <a:r>
              <a:rPr lang="fr-FR" sz="1600" dirty="0" smtClean="0"/>
              <a:t> </a:t>
            </a:r>
            <a:r>
              <a:rPr lang="fr-FR" sz="1600" dirty="0" err="1" smtClean="0"/>
              <a:t>colorful</a:t>
            </a:r>
            <a:r>
              <a:rPr lang="fr-FR" sz="1600" dirty="0" smtClean="0"/>
              <a:t> »</a:t>
            </a:r>
            <a:endParaRPr lang="fr-FR" sz="2000" dirty="0"/>
          </a:p>
          <a:p>
            <a:pPr lvl="0"/>
            <a:r>
              <a:rPr lang="en-US" sz="1600" dirty="0"/>
              <a:t>poster « stop. Rethink your drink. </a:t>
            </a:r>
            <a:r>
              <a:rPr lang="fr-FR" sz="1600" dirty="0"/>
              <a:t>Go on green </a:t>
            </a:r>
            <a:r>
              <a:rPr lang="fr-FR" sz="1600" dirty="0" smtClean="0"/>
              <a:t>»</a:t>
            </a:r>
            <a:endParaRPr lang="fr-FR" sz="2000" dirty="0"/>
          </a:p>
          <a:p>
            <a:pPr lvl="1"/>
            <a:r>
              <a:rPr lang="fr-FR" sz="1600" dirty="0"/>
              <a:t>Méthodologie description image</a:t>
            </a:r>
            <a:endParaRPr lang="fr-FR" sz="2000" dirty="0"/>
          </a:p>
          <a:p>
            <a:pPr lvl="1"/>
            <a:r>
              <a:rPr lang="fr-FR" sz="1600" dirty="0"/>
              <a:t>Intro du conseil avec </a:t>
            </a:r>
            <a:r>
              <a:rPr lang="fr-FR" sz="1600" dirty="0" err="1" smtClean="0"/>
              <a:t>should</a:t>
            </a:r>
            <a:r>
              <a:rPr lang="fr-FR" sz="1600" dirty="0" smtClean="0"/>
              <a:t>, </a:t>
            </a:r>
            <a:r>
              <a:rPr lang="fr-FR" sz="1600" dirty="0" err="1" smtClean="0"/>
              <a:t>ought</a:t>
            </a:r>
            <a:r>
              <a:rPr lang="fr-FR" sz="1600" dirty="0" smtClean="0"/>
              <a:t> to, </a:t>
            </a:r>
            <a:r>
              <a:rPr lang="fr-FR" sz="1600" dirty="0" err="1" smtClean="0"/>
              <a:t>had</a:t>
            </a:r>
            <a:r>
              <a:rPr lang="fr-FR" sz="1600" dirty="0" smtClean="0"/>
              <a:t> </a:t>
            </a:r>
            <a:r>
              <a:rPr lang="fr-FR" sz="1600" dirty="0" err="1" smtClean="0"/>
              <a:t>better</a:t>
            </a:r>
            <a:r>
              <a:rPr lang="fr-FR" sz="1600" dirty="0" smtClean="0"/>
              <a:t>/ </a:t>
            </a:r>
            <a:r>
              <a:rPr lang="fr-FR" sz="1600" dirty="0"/>
              <a:t>les </a:t>
            </a:r>
            <a:r>
              <a:rPr lang="fr-FR" sz="1600" dirty="0" smtClean="0"/>
              <a:t>adverbes </a:t>
            </a:r>
            <a:r>
              <a:rPr lang="fr-FR" sz="1600" dirty="0"/>
              <a:t>de </a:t>
            </a:r>
            <a:r>
              <a:rPr lang="fr-FR" sz="1600" dirty="0" smtClean="0"/>
              <a:t>fréquence / BRNE exercices</a:t>
            </a:r>
          </a:p>
          <a:p>
            <a:pPr lvl="1"/>
            <a:r>
              <a:rPr lang="fr-FR" sz="1600" dirty="0" smtClean="0"/>
              <a:t>CE en groupes sur des conseils  tirés de « </a:t>
            </a:r>
            <a:r>
              <a:rPr lang="fr-FR" sz="1600" dirty="0" err="1" smtClean="0"/>
              <a:t>My</a:t>
            </a:r>
            <a:r>
              <a:rPr lang="fr-FR" sz="1600" dirty="0" smtClean="0"/>
              <a:t> plate, </a:t>
            </a:r>
            <a:r>
              <a:rPr lang="fr-FR" sz="1600" dirty="0" err="1" smtClean="0"/>
              <a:t>my</a:t>
            </a:r>
            <a:r>
              <a:rPr lang="fr-FR" sz="1600" dirty="0" smtClean="0"/>
              <a:t> </a:t>
            </a:r>
            <a:r>
              <a:rPr lang="fr-FR" sz="1600" dirty="0" err="1" smtClean="0"/>
              <a:t>wins</a:t>
            </a:r>
            <a:r>
              <a:rPr lang="fr-FR" sz="1600" dirty="0" smtClean="0"/>
              <a:t> » + exposés oraux</a:t>
            </a:r>
            <a:endParaRPr lang="fr-FR" sz="2000" dirty="0"/>
          </a:p>
          <a:p>
            <a:r>
              <a:rPr lang="fr-FR" sz="1600" dirty="0"/>
              <a:t> </a:t>
            </a:r>
            <a:endParaRPr lang="fr-FR" sz="2000" dirty="0"/>
          </a:p>
          <a:p>
            <a:pPr lvl="0"/>
            <a:r>
              <a:rPr lang="fr-FR" sz="1600" dirty="0"/>
              <a:t> Michelle Obama </a:t>
            </a:r>
            <a:r>
              <a:rPr lang="fr-FR" sz="1600" dirty="0" smtClean="0"/>
              <a:t>et son programme «</a:t>
            </a:r>
            <a:r>
              <a:rPr lang="fr-FR" sz="1600" dirty="0"/>
              <a:t> </a:t>
            </a:r>
            <a:r>
              <a:rPr lang="fr-FR" sz="1600" dirty="0" err="1"/>
              <a:t>let’s</a:t>
            </a:r>
            <a:r>
              <a:rPr lang="fr-FR" sz="1600" dirty="0"/>
              <a:t> move » : </a:t>
            </a:r>
            <a:endParaRPr lang="fr-FR" sz="2000" dirty="0"/>
          </a:p>
          <a:p>
            <a:pPr lvl="1"/>
            <a:r>
              <a:rPr lang="fr-FR" sz="1600" dirty="0"/>
              <a:t>Travail sur l’intonation et l’accent US (</a:t>
            </a:r>
            <a:r>
              <a:rPr lang="fr-FR" sz="1600" dirty="0" err="1" smtClean="0"/>
              <a:t>Katya</a:t>
            </a:r>
            <a:r>
              <a:rPr lang="fr-FR" sz="1600" dirty="0" smtClean="0"/>
              <a:t>, notre assistante)</a:t>
            </a:r>
            <a:endParaRPr lang="fr-FR" sz="2000" dirty="0"/>
          </a:p>
          <a:p>
            <a:pPr lvl="1"/>
            <a:r>
              <a:rPr lang="fr-FR" sz="1600" dirty="0"/>
              <a:t>texte </a:t>
            </a:r>
            <a:r>
              <a:rPr lang="fr-FR" sz="1600" dirty="0" smtClean="0"/>
              <a:t>adapté (longueur) sur </a:t>
            </a:r>
            <a:r>
              <a:rPr lang="fr-FR" sz="1600" dirty="0"/>
              <a:t>ce programme : </a:t>
            </a:r>
            <a:r>
              <a:rPr lang="fr-FR" sz="1600" dirty="0" smtClean="0"/>
              <a:t>CE // en HW : audio de la BRNE + vidéo à écouter</a:t>
            </a:r>
            <a:endParaRPr lang="fr-FR" sz="2000" dirty="0"/>
          </a:p>
          <a:p>
            <a:r>
              <a:rPr lang="fr-FR" sz="1600" dirty="0"/>
              <a:t> </a:t>
            </a:r>
            <a:endParaRPr lang="fr-FR" sz="2000" dirty="0"/>
          </a:p>
          <a:p>
            <a:pPr lvl="0"/>
            <a:r>
              <a:rPr lang="fr-FR" sz="1600" dirty="0" smtClean="0"/>
              <a:t>Vidéo </a:t>
            </a:r>
            <a:r>
              <a:rPr lang="fr-FR" sz="1600" dirty="0"/>
              <a:t>avec Jamie Oliver</a:t>
            </a:r>
            <a:endParaRPr lang="fr-FR" sz="2000" dirty="0"/>
          </a:p>
          <a:p>
            <a:pPr lvl="1"/>
            <a:r>
              <a:rPr lang="fr-FR" sz="1600" dirty="0" err="1"/>
              <a:t>Trailer</a:t>
            </a:r>
            <a:r>
              <a:rPr lang="fr-FR" sz="1600" dirty="0"/>
              <a:t> « Food </a:t>
            </a:r>
            <a:r>
              <a:rPr lang="fr-FR" sz="1600" dirty="0" err="1"/>
              <a:t>revolution</a:t>
            </a:r>
            <a:r>
              <a:rPr lang="fr-FR" sz="1600" dirty="0"/>
              <a:t> »</a:t>
            </a:r>
            <a:endParaRPr lang="fr-FR" sz="2000" dirty="0"/>
          </a:p>
          <a:p>
            <a:pPr lvl="1"/>
            <a:endParaRPr lang="fr-FR" sz="2000" dirty="0"/>
          </a:p>
          <a:p>
            <a:r>
              <a:rPr lang="fr-FR" sz="1600" dirty="0" smtClean="0"/>
              <a:t>Tâche Finale</a:t>
            </a:r>
            <a:r>
              <a:rPr lang="fr-FR" sz="1600" dirty="0"/>
              <a:t> </a:t>
            </a:r>
            <a:r>
              <a:rPr lang="fr-FR" sz="1600" dirty="0" smtClean="0"/>
              <a:t>: images interactives pour promouvoir une alimentation saine créées avec  Genial.ly avec la documentaliste.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7899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" y="16416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8850" y="1437590"/>
            <a:ext cx="47915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3"/>
              </a:rPr>
              <a:t>https://youtu.be/gbnnVCXPKmI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https://www.youtube.com/watch?v=f8CF15HJJ-0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148064" y="18864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DOCUMENTS EN 3eme :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60688" y="1550715"/>
            <a:ext cx="596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Vidéos  utilisées  :</a:t>
            </a:r>
            <a:endParaRPr lang="fr-FR" dirty="0"/>
          </a:p>
        </p:txBody>
      </p:sp>
      <p:pic>
        <p:nvPicPr>
          <p:cNvPr id="4098" name="Picture 2" descr="F:\2012-11-12 Archive\JUNK FOOD\PICS\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11145"/>
            <a:ext cx="3346698" cy="167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28966" y="2611145"/>
            <a:ext cx="406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Affiches travaillées en classe :</a:t>
            </a:r>
            <a:endParaRPr lang="fr-FR" dirty="0"/>
          </a:p>
        </p:txBody>
      </p:sp>
      <p:pic>
        <p:nvPicPr>
          <p:cNvPr id="4099" name="Picture 3" descr="F:\2012-11-12 Archive\JUNK FOOD\PICS\Food_revolution_pos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76" y="3371448"/>
            <a:ext cx="2331740" cy="31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2012-11-12 Archive\JUNK FOOD\PICS\HBEO-stoplight-post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9" y="3356992"/>
            <a:ext cx="2808669" cy="29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8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1550715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Texte sur le programme de </a:t>
            </a:r>
            <a:r>
              <a:rPr lang="fr-FR" dirty="0"/>
              <a:t>M</a:t>
            </a:r>
            <a:r>
              <a:rPr lang="fr-FR" dirty="0" smtClean="0"/>
              <a:t>ichelle Obama (raccourci) :</a:t>
            </a:r>
          </a:p>
          <a:p>
            <a:r>
              <a:rPr lang="fr-FR" u="sng" dirty="0">
                <a:hlinkClick r:id="rId3"/>
              </a:rPr>
              <a:t>http://eslnotepad.blogspot.fr/2010/06/michelle-obama-fights-childhood-obesity.html</a:t>
            </a:r>
            <a:endParaRPr lang="fr-FR" dirty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2474045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Préparation de la vidéo sur Jamie Oliver sur </a:t>
            </a:r>
            <a:r>
              <a:rPr lang="fr-FR" dirty="0" err="1" smtClean="0"/>
              <a:t>Playposit</a:t>
            </a:r>
            <a:r>
              <a:rPr lang="fr-FR" dirty="0" smtClean="0"/>
              <a:t> :</a:t>
            </a:r>
          </a:p>
          <a:p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www.playposit.com/listcode/544194/tda9d9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Site « </a:t>
            </a:r>
            <a:r>
              <a:rPr lang="fr-FR" dirty="0" err="1" smtClean="0"/>
              <a:t>My</a:t>
            </a:r>
            <a:r>
              <a:rPr lang="fr-FR" dirty="0" smtClean="0"/>
              <a:t> plate,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wins</a:t>
            </a:r>
            <a:r>
              <a:rPr lang="fr-FR" dirty="0" smtClean="0"/>
              <a:t> :</a:t>
            </a:r>
          </a:p>
          <a:p>
            <a:r>
              <a:rPr lang="fr-FR" dirty="0" smtClean="0">
                <a:hlinkClick r:id="rId5"/>
              </a:rPr>
              <a:t>https://www.choosemyplate.gov/myplate-tip-sheets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Matrice d’exercices créés sur </a:t>
            </a:r>
            <a:r>
              <a:rPr lang="fr-FR" dirty="0" err="1" smtClean="0"/>
              <a:t>learningapps</a:t>
            </a:r>
            <a:r>
              <a:rPr lang="fr-FR" dirty="0" smtClean="0"/>
              <a:t> :</a:t>
            </a:r>
          </a:p>
          <a:p>
            <a:r>
              <a:rPr lang="fr-FR" dirty="0">
                <a:hlinkClick r:id="rId6"/>
              </a:rPr>
              <a:t>http://</a:t>
            </a:r>
            <a:r>
              <a:rPr lang="fr-FR" dirty="0" smtClean="0">
                <a:hlinkClick r:id="rId6"/>
              </a:rPr>
              <a:t>LearningApps.org/watch?v=pwx6eapat16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Quizlet</a:t>
            </a:r>
            <a:r>
              <a:rPr lang="fr-FR" dirty="0" smtClean="0"/>
              <a:t> </a:t>
            </a:r>
            <a:r>
              <a:rPr lang="fr-FR" dirty="0" err="1" smtClean="0"/>
              <a:t>flashcards</a:t>
            </a:r>
            <a:r>
              <a:rPr lang="fr-FR" dirty="0" smtClean="0"/>
              <a:t> sonores :</a:t>
            </a:r>
          </a:p>
          <a:p>
            <a:r>
              <a:rPr lang="fr-FR" dirty="0">
                <a:hlinkClick r:id="rId7"/>
              </a:rPr>
              <a:t>https://quizlet.com/_</a:t>
            </a:r>
            <a:r>
              <a:rPr lang="fr-FR" dirty="0" smtClean="0">
                <a:hlinkClick r:id="rId7"/>
              </a:rPr>
              <a:t>2vz0l1</a:t>
            </a:r>
            <a:endParaRPr lang="fr-FR" dirty="0" smtClean="0"/>
          </a:p>
          <a:p>
            <a:r>
              <a:rPr lang="fr-FR" dirty="0">
                <a:hlinkClick r:id="rId8"/>
              </a:rPr>
              <a:t>https://quizlet.com/_</a:t>
            </a:r>
            <a:r>
              <a:rPr lang="fr-FR" dirty="0" smtClean="0">
                <a:hlinkClick r:id="rId8"/>
              </a:rPr>
              <a:t>2vz0v0</a:t>
            </a:r>
            <a:endParaRPr lang="fr-FR" dirty="0" smtClean="0"/>
          </a:p>
          <a:p>
            <a:r>
              <a:rPr lang="fr-FR" dirty="0">
                <a:hlinkClick r:id="rId9"/>
              </a:rPr>
              <a:t>https://quizlet.com/_</a:t>
            </a:r>
            <a:r>
              <a:rPr lang="fr-FR" dirty="0" smtClean="0">
                <a:hlinkClick r:id="rId9"/>
              </a:rPr>
              <a:t>2x7cah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48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932040" y="62068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Documents en 2</a:t>
            </a:r>
            <a:r>
              <a:rPr lang="fr-FR" sz="2800" b="1" baseline="30000" dirty="0" smtClean="0">
                <a:solidFill>
                  <a:schemeClr val="tx2"/>
                </a:solidFill>
              </a:rPr>
              <a:t>nde</a:t>
            </a:r>
            <a:r>
              <a:rPr lang="fr-FR" sz="2800" b="1" dirty="0" smtClean="0">
                <a:solidFill>
                  <a:schemeClr val="tx2"/>
                </a:solidFill>
              </a:rPr>
              <a:t> Euro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1560" y="1844824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VIDEOS : </a:t>
            </a:r>
            <a:r>
              <a:rPr lang="fr-FR" i="1" dirty="0" smtClean="0">
                <a:hlinkClick r:id="rId3"/>
              </a:rPr>
              <a:t>https://www.youtube.com/watch?</a:t>
            </a:r>
            <a:r>
              <a:rPr lang="fr-FR" b="1" i="1" dirty="0" smtClean="0">
                <a:hlinkClick r:id="rId3"/>
              </a:rPr>
              <a:t>v</a:t>
            </a:r>
            <a:r>
              <a:rPr lang="fr-FR" i="1" dirty="0" smtClean="0">
                <a:hlinkClick r:id="rId3"/>
              </a:rPr>
              <a:t>=P9MOqsTWekc</a:t>
            </a:r>
            <a:endParaRPr lang="fr-FR" i="1" dirty="0" smtClean="0"/>
          </a:p>
          <a:p>
            <a:r>
              <a:rPr lang="fr-FR" i="1" dirty="0" err="1" smtClean="0"/>
              <a:t>Fast</a:t>
            </a:r>
            <a:r>
              <a:rPr lang="fr-FR" i="1" dirty="0" smtClean="0"/>
              <a:t> Food Nation </a:t>
            </a:r>
            <a:r>
              <a:rPr lang="fr-FR" dirty="0" err="1" smtClean="0"/>
              <a:t>trailer</a:t>
            </a:r>
            <a:r>
              <a:rPr lang="fr-FR" dirty="0" smtClean="0"/>
              <a:t> (2006)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55576" y="299695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Documents iconographiques travaillés en classe: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172" name="Picture 4" descr="Résultat d’images pour fast food n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996952"/>
            <a:ext cx="2376264" cy="3524704"/>
          </a:xfrm>
          <a:prstGeom prst="rect">
            <a:avLst/>
          </a:prstGeom>
          <a:noFill/>
        </p:spPr>
      </p:pic>
      <p:sp>
        <p:nvSpPr>
          <p:cNvPr id="7174" name="AutoShape 6" descr="Résultat d’images pour supersize vs superskin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76" name="AutoShape 8" descr="Résultat d’images pour supersize vs superskin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8" name="Picture 10" descr="Résultat d’images pour supersize vs superskin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9" y="3717032"/>
            <a:ext cx="2592288" cy="1385815"/>
          </a:xfrm>
          <a:prstGeom prst="rect">
            <a:avLst/>
          </a:prstGeom>
          <a:noFill/>
        </p:spPr>
      </p:pic>
      <p:pic>
        <p:nvPicPr>
          <p:cNvPr id="7180" name="Picture 12" descr="Résultat d’images pour balanced di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573016"/>
            <a:ext cx="2564386" cy="18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26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076056" y="54868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2"/>
                </a:solidFill>
              </a:rPr>
              <a:t>DEROULEMENT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772816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En 2</a:t>
            </a:r>
            <a:r>
              <a:rPr lang="fr-FR" baseline="30000" dirty="0" smtClean="0">
                <a:solidFill>
                  <a:schemeClr val="tx2"/>
                </a:solidFill>
              </a:rPr>
              <a:t>nde Euro</a:t>
            </a:r>
            <a:r>
              <a:rPr lang="fr-FR" dirty="0" smtClean="0"/>
              <a:t>:</a:t>
            </a:r>
          </a:p>
          <a:p>
            <a:r>
              <a:rPr lang="fr-FR" dirty="0" smtClean="0"/>
              <a:t>Introduction avec la bande annonce de </a:t>
            </a:r>
            <a:r>
              <a:rPr lang="fr-FR" i="1" dirty="0" err="1" smtClean="0"/>
              <a:t>Supersize</a:t>
            </a:r>
            <a:r>
              <a:rPr lang="fr-FR" i="1" dirty="0" smtClean="0"/>
              <a:t> VS </a:t>
            </a:r>
            <a:r>
              <a:rPr lang="fr-FR" i="1" dirty="0" err="1" smtClean="0"/>
              <a:t>Superskinny</a:t>
            </a:r>
            <a:endParaRPr lang="fr-FR" dirty="0" smtClean="0"/>
          </a:p>
          <a:p>
            <a:r>
              <a:rPr lang="fr-FR" u="sng" dirty="0" smtClean="0">
                <a:solidFill>
                  <a:schemeClr val="tx2"/>
                </a:solidFill>
              </a:rPr>
              <a:t>Intervention de l’infirmière</a:t>
            </a:r>
            <a:r>
              <a:rPr lang="fr-FR" dirty="0" smtClean="0"/>
              <a:t> : </a:t>
            </a:r>
            <a:r>
              <a:rPr lang="fr-FR" i="1" dirty="0" smtClean="0">
                <a:hlinkClick r:id="rId3"/>
              </a:rPr>
              <a:t>www.</a:t>
            </a:r>
            <a:r>
              <a:rPr lang="fr-FR" b="1" i="1" dirty="0" smtClean="0">
                <a:hlinkClick r:id="rId3"/>
              </a:rPr>
              <a:t>mangerbouger.fr</a:t>
            </a:r>
            <a:endParaRPr lang="fr-FR" b="1" i="1" dirty="0" smtClean="0"/>
          </a:p>
          <a:p>
            <a:r>
              <a:rPr lang="fr-FR" dirty="0" smtClean="0"/>
              <a:t>Affiche </a:t>
            </a:r>
            <a:r>
              <a:rPr lang="fr-FR" i="1" dirty="0" err="1" smtClean="0"/>
              <a:t>Fast</a:t>
            </a:r>
            <a:r>
              <a:rPr lang="fr-FR" i="1" dirty="0" smtClean="0"/>
              <a:t> Food Nation</a:t>
            </a:r>
          </a:p>
          <a:p>
            <a:r>
              <a:rPr lang="fr-FR" dirty="0" smtClean="0"/>
              <a:t>Image </a:t>
            </a:r>
            <a:r>
              <a:rPr lang="fr-FR" i="1" dirty="0" smtClean="0"/>
              <a:t>The </a:t>
            </a:r>
            <a:r>
              <a:rPr lang="fr-FR" i="1" dirty="0" err="1" smtClean="0"/>
              <a:t>Eat</a:t>
            </a:r>
            <a:r>
              <a:rPr lang="fr-FR" i="1" dirty="0" smtClean="0"/>
              <a:t> </a:t>
            </a:r>
            <a:r>
              <a:rPr lang="fr-FR" i="1" dirty="0" err="1" smtClean="0"/>
              <a:t>Well</a:t>
            </a:r>
            <a:r>
              <a:rPr lang="fr-FR" i="1" dirty="0" smtClean="0"/>
              <a:t> Plate</a:t>
            </a:r>
          </a:p>
          <a:p>
            <a:r>
              <a:rPr lang="fr-FR" i="1" dirty="0" smtClean="0"/>
              <a:t>	</a:t>
            </a:r>
            <a:r>
              <a:rPr lang="fr-FR" u="sng" dirty="0" smtClean="0">
                <a:solidFill>
                  <a:schemeClr val="tx2"/>
                </a:solidFill>
              </a:rPr>
              <a:t>Décrire une image </a:t>
            </a:r>
            <a:r>
              <a:rPr lang="fr-FR" dirty="0" smtClean="0"/>
              <a:t>: méthodologie</a:t>
            </a:r>
          </a:p>
          <a:p>
            <a:r>
              <a:rPr lang="fr-FR" dirty="0" smtClean="0"/>
              <a:t>	</a:t>
            </a:r>
            <a:r>
              <a:rPr lang="fr-FR" u="sng" dirty="0" smtClean="0">
                <a:solidFill>
                  <a:schemeClr val="tx2"/>
                </a:solidFill>
              </a:rPr>
              <a:t>Donner un conseil </a:t>
            </a:r>
            <a:r>
              <a:rPr lang="fr-FR" dirty="0" smtClean="0"/>
              <a:t>: SHOULD, HAD BETTER, WHY DON’T YOU…? et OUGHT TO</a:t>
            </a:r>
          </a:p>
          <a:p>
            <a:r>
              <a:rPr lang="fr-FR" dirty="0" smtClean="0"/>
              <a:t>CE en duos + présentations orales</a:t>
            </a:r>
          </a:p>
          <a:p>
            <a:endParaRPr lang="fr-FR" dirty="0" smtClean="0"/>
          </a:p>
          <a:p>
            <a:r>
              <a:rPr lang="fr-FR" dirty="0" smtClean="0"/>
              <a:t>Jamie OLIVER : </a:t>
            </a:r>
            <a:r>
              <a:rPr lang="fr-FR" i="1" dirty="0" err="1" smtClean="0"/>
              <a:t>Jamie’s</a:t>
            </a:r>
            <a:r>
              <a:rPr lang="fr-FR" i="1" dirty="0" smtClean="0"/>
              <a:t> </a:t>
            </a:r>
            <a:r>
              <a:rPr lang="fr-FR" i="1" dirty="0" err="1" smtClean="0"/>
              <a:t>School</a:t>
            </a:r>
            <a:r>
              <a:rPr lang="fr-FR" i="1" dirty="0" smtClean="0"/>
              <a:t> </a:t>
            </a:r>
            <a:r>
              <a:rPr lang="fr-FR" i="1" dirty="0" err="1" smtClean="0"/>
              <a:t>Dinners</a:t>
            </a:r>
            <a:endParaRPr lang="fr-FR" i="1" dirty="0" smtClean="0"/>
          </a:p>
          <a:p>
            <a:endParaRPr lang="fr-FR" i="1" dirty="0" smtClean="0"/>
          </a:p>
          <a:p>
            <a:r>
              <a:rPr lang="fr-FR" dirty="0" smtClean="0"/>
              <a:t>Mots croisés afin de fixer le lexique</a:t>
            </a:r>
          </a:p>
          <a:p>
            <a:r>
              <a:rPr lang="fr-FR" dirty="0" smtClean="0"/>
              <a:t>Débat : Junk </a:t>
            </a:r>
            <a:r>
              <a:rPr lang="fr-FR" dirty="0" err="1" smtClean="0"/>
              <a:t>food</a:t>
            </a:r>
            <a:r>
              <a:rPr lang="fr-FR" dirty="0" smtClean="0"/>
              <a:t> </a:t>
            </a:r>
            <a:r>
              <a:rPr lang="fr-FR" dirty="0" err="1" smtClean="0"/>
              <a:t>ads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banned</a:t>
            </a:r>
            <a:r>
              <a:rPr lang="fr-FR" dirty="0" smtClean="0"/>
              <a:t>?</a:t>
            </a:r>
          </a:p>
          <a:p>
            <a:endParaRPr lang="fr-FR" i="1" dirty="0" smtClean="0"/>
          </a:p>
          <a:p>
            <a:r>
              <a:rPr lang="fr-FR" u="sng" dirty="0" smtClean="0">
                <a:solidFill>
                  <a:schemeClr val="tx2"/>
                </a:solidFill>
              </a:rPr>
              <a:t>Tâche finale </a:t>
            </a:r>
            <a:r>
              <a:rPr lang="fr-FR" dirty="0" smtClean="0"/>
              <a:t>: Come Dine </a:t>
            </a:r>
            <a:r>
              <a:rPr lang="fr-FR" dirty="0" err="1" smtClean="0"/>
              <a:t>With</a:t>
            </a:r>
            <a:r>
              <a:rPr lang="fr-FR" dirty="0" smtClean="0"/>
              <a:t> Me –style </a:t>
            </a:r>
            <a:r>
              <a:rPr lang="fr-FR" dirty="0" err="1" smtClean="0"/>
              <a:t>project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" y="0"/>
            <a:ext cx="445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88024" y="6206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2"/>
                </a:solidFill>
              </a:rPr>
              <a:t>Les objectifs en 2</a:t>
            </a:r>
            <a:r>
              <a:rPr lang="fr-FR" sz="3600" b="1" baseline="30000" dirty="0" smtClean="0">
                <a:solidFill>
                  <a:schemeClr val="tx2"/>
                </a:solidFill>
              </a:rPr>
              <a:t>nde</a:t>
            </a:r>
            <a:r>
              <a:rPr lang="fr-FR" sz="3600" b="1" dirty="0" smtClean="0"/>
              <a:t>: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844824"/>
            <a:ext cx="7704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Objectif lexical </a:t>
            </a:r>
            <a:r>
              <a:rPr lang="fr-FR" dirty="0" smtClean="0"/>
              <a:t>: alimentation équilibrée</a:t>
            </a:r>
          </a:p>
          <a:p>
            <a:endParaRPr lang="fr-FR" dirty="0" smtClean="0"/>
          </a:p>
          <a:p>
            <a:r>
              <a:rPr lang="fr-FR" u="sng" dirty="0" smtClean="0"/>
              <a:t>Objectif grammatical </a:t>
            </a:r>
            <a:r>
              <a:rPr lang="fr-FR" dirty="0" smtClean="0"/>
              <a:t>: donner un conseil en anglais + les modaux </a:t>
            </a:r>
            <a:r>
              <a:rPr lang="fr-FR" dirty="0" err="1" smtClean="0"/>
              <a:t>should</a:t>
            </a:r>
            <a:r>
              <a:rPr lang="fr-FR" dirty="0" smtClean="0"/>
              <a:t> et must</a:t>
            </a:r>
          </a:p>
          <a:p>
            <a:endParaRPr lang="fr-FR" dirty="0" smtClean="0"/>
          </a:p>
          <a:p>
            <a:r>
              <a:rPr lang="fr-FR" u="sng" dirty="0" smtClean="0"/>
              <a:t>Objectif phonologique </a:t>
            </a:r>
            <a:r>
              <a:rPr lang="fr-FR" dirty="0" smtClean="0"/>
              <a:t>: l’accentuation des mots importants</a:t>
            </a:r>
          </a:p>
          <a:p>
            <a:endParaRPr lang="fr-FR" dirty="0" smtClean="0"/>
          </a:p>
          <a:p>
            <a:r>
              <a:rPr lang="fr-FR" u="sng" dirty="0" smtClean="0"/>
              <a:t>Objectif méthodologique</a:t>
            </a:r>
            <a:r>
              <a:rPr lang="fr-FR" dirty="0" smtClean="0"/>
              <a:t>:  analyser un document iconographique, comprendre un document vidéo, s’exprimer à l’oral, argumenter dans un débat</a:t>
            </a:r>
          </a:p>
          <a:p>
            <a:endParaRPr lang="fr-FR" dirty="0" smtClean="0"/>
          </a:p>
          <a:p>
            <a:r>
              <a:rPr lang="fr-FR" u="sng" dirty="0" smtClean="0"/>
              <a:t>Objectif culturel </a:t>
            </a:r>
            <a:r>
              <a:rPr lang="fr-FR" dirty="0" smtClean="0"/>
              <a:t>: Jamie OLIVER</a:t>
            </a:r>
          </a:p>
          <a:p>
            <a:endParaRPr lang="fr-FR" dirty="0" smtClean="0"/>
          </a:p>
          <a:p>
            <a:r>
              <a:rPr lang="fr-FR" dirty="0" smtClean="0"/>
              <a:t>VERS LE BAC : CO (prendre des notes et résumer en 10 minutes le contenu </a:t>
            </a:r>
            <a:r>
              <a:rPr lang="fr-FR" smtClean="0"/>
              <a:t>en français)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10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275</Words>
  <Application>Microsoft Office PowerPoint</Application>
  <PresentationFormat>Affichage à l'écran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Dulce ARAUJO</dc:creator>
  <cp:lastModifiedBy>Dulce ARAUJO</cp:lastModifiedBy>
  <cp:revision>70</cp:revision>
  <dcterms:created xsi:type="dcterms:W3CDTF">2017-02-16T13:39:22Z</dcterms:created>
  <dcterms:modified xsi:type="dcterms:W3CDTF">2017-02-20T10:23:55Z</dcterms:modified>
</cp:coreProperties>
</file>